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65" d="100"/>
          <a:sy n="65" d="100"/>
        </p:scale>
        <p:origin x="226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61429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78702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600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303093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E5EB6E-B67B-455F-8609-012B9FDA14D9}"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65853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E5EB6E-B67B-455F-8609-012B9FDA14D9}"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18320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5EB6E-B67B-455F-8609-012B9FDA14D9}"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81547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E5EB6E-B67B-455F-8609-012B9FDA14D9}"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86361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5EB6E-B67B-455F-8609-012B9FDA14D9}"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43134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E5EB6E-B67B-455F-8609-012B9FDA14D9}"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78022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E5EB6E-B67B-455F-8609-012B9FDA14D9}"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34864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5E5EB6E-B67B-455F-8609-012B9FDA14D9}" type="datetimeFigureOut">
              <a:rPr lang="en-US" smtClean="0"/>
              <a:t>9/17/2020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8B439A-7353-40BC-9EE6-3A0AD6AC6807}" type="slidenum">
              <a:rPr lang="en-US" smtClean="0"/>
              <a:t>‹#›</a:t>
            </a:fld>
            <a:endParaRPr lang="en-US"/>
          </a:p>
        </p:txBody>
      </p:sp>
    </p:spTree>
    <p:extLst>
      <p:ext uri="{BB962C8B-B14F-4D97-AF65-F5344CB8AC3E}">
        <p14:creationId xmlns:p14="http://schemas.microsoft.com/office/powerpoint/2010/main" val="302204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hoollunchorder.ca/"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876" y="8428459"/>
            <a:ext cx="3334245" cy="685373"/>
          </a:xfrm>
          <a:prstGeom prst="rect">
            <a:avLst/>
          </a:prstGeom>
        </p:spPr>
      </p:pic>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 t="63492" r="159" b="27799"/>
          <a:stretch/>
        </p:blipFill>
        <p:spPr>
          <a:xfrm>
            <a:off x="-1" y="7845969"/>
            <a:ext cx="6858000" cy="77288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016" t="13694" r="49682" b="70116"/>
          <a:stretch/>
        </p:blipFill>
        <p:spPr>
          <a:xfrm>
            <a:off x="3859480" y="-43544"/>
            <a:ext cx="2802575" cy="1241409"/>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4444" t="54538" r="73175" b="36753"/>
          <a:stretch/>
        </p:blipFill>
        <p:spPr>
          <a:xfrm>
            <a:off x="1006433" y="7350993"/>
            <a:ext cx="660104" cy="600865"/>
          </a:xfrm>
          <a:prstGeom prst="ellipse">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48572" t="54538" r="42222" b="36753"/>
          <a:stretch/>
        </p:blipFill>
        <p:spPr>
          <a:xfrm>
            <a:off x="3368634" y="7350993"/>
            <a:ext cx="490846" cy="600865"/>
          </a:xfrm>
          <a:prstGeom prst="rect">
            <a:avLst/>
          </a:prstGeom>
        </p:spPr>
      </p:pic>
      <p:pic>
        <p:nvPicPr>
          <p:cNvPr id="8" name="Picture 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871" t="53924" r="10318" b="36140"/>
          <a:stretch/>
        </p:blipFill>
        <p:spPr>
          <a:xfrm>
            <a:off x="5219203" y="7337616"/>
            <a:ext cx="736270" cy="685492"/>
          </a:xfrm>
          <a:prstGeom prst="ellipse">
            <a:avLst/>
          </a:prstGeom>
        </p:spPr>
      </p:pic>
      <p:sp>
        <p:nvSpPr>
          <p:cNvPr id="9" name="TextBox 8"/>
          <p:cNvSpPr txBox="1"/>
          <p:nvPr/>
        </p:nvSpPr>
        <p:spPr>
          <a:xfrm>
            <a:off x="0" y="678839"/>
            <a:ext cx="6857999" cy="6540252"/>
          </a:xfrm>
          <a:prstGeom prst="rect">
            <a:avLst/>
          </a:prstGeom>
          <a:noFill/>
        </p:spPr>
        <p:txBody>
          <a:bodyPr wrap="square" rtlCol="0">
            <a:spAutoFit/>
          </a:bodyPr>
          <a:lstStyle/>
          <a:p>
            <a:r>
              <a:rPr lang="en-US" sz="1400" dirty="0">
                <a:latin typeface="Gadugi" panose="020B0502040204020203" pitchFamily="34" charset="0"/>
                <a:ea typeface="Gadugi" panose="020B0502040204020203" pitchFamily="34" charset="0"/>
              </a:rPr>
              <a:t>Dear Parents(s) and Guardian(s):</a:t>
            </a:r>
          </a:p>
          <a:p>
            <a:r>
              <a:rPr lang="en-US" sz="1250" dirty="0">
                <a:latin typeface="Gadugi" panose="020B0502040204020203" pitchFamily="34" charset="0"/>
                <a:ea typeface="Gadugi" panose="020B0502040204020203" pitchFamily="34" charset="0"/>
              </a:rPr>
              <a:t> </a:t>
            </a:r>
          </a:p>
          <a:p>
            <a:r>
              <a:rPr lang="en-US" sz="1250" dirty="0">
                <a:latin typeface="Gadugi" panose="020B0502040204020203" pitchFamily="34" charset="0"/>
                <a:ea typeface="Gadugi" panose="020B0502040204020203" pitchFamily="34" charset="0"/>
              </a:rPr>
              <a:t>Chartwells is pleased to be the food service provider at your child’s school.  We appreciate you taking the time to read this letter to familiarize yourself with Chartwells nutritious food program and meal plan procedures for the 2020/2021 school year.</a:t>
            </a:r>
          </a:p>
          <a:p>
            <a:r>
              <a:rPr lang="en-US" sz="1250" dirty="0">
                <a:latin typeface="Gadugi" panose="020B0502040204020203" pitchFamily="34" charset="0"/>
                <a:ea typeface="Gadugi" panose="020B0502040204020203" pitchFamily="34" charset="0"/>
              </a:rPr>
              <a:t> </a:t>
            </a:r>
          </a:p>
          <a:p>
            <a:r>
              <a:rPr lang="en-US" sz="1250" dirty="0">
                <a:latin typeface="Gadugi" panose="020B0502040204020203" pitchFamily="34" charset="0"/>
                <a:ea typeface="Gadugi" panose="020B0502040204020203" pitchFamily="34" charset="0"/>
              </a:rPr>
              <a:t>Within the provincial nutrition policy guidelines we offer favorite meals using </a:t>
            </a:r>
            <a:r>
              <a:rPr lang="en-US" sz="1250" b="1" dirty="0">
                <a:latin typeface="Gadugi" panose="020B0502040204020203" pitchFamily="34" charset="0"/>
                <a:ea typeface="Gadugi" panose="020B0502040204020203" pitchFamily="34" charset="0"/>
              </a:rPr>
              <a:t>better-for-you products and cooking methods.  </a:t>
            </a:r>
            <a:r>
              <a:rPr lang="en-US" sz="1250" dirty="0">
                <a:latin typeface="Gadugi" panose="020B0502040204020203" pitchFamily="34" charset="0"/>
                <a:ea typeface="Gadugi" panose="020B0502040204020203" pitchFamily="34" charset="0"/>
              </a:rPr>
              <a:t> </a:t>
            </a:r>
          </a:p>
          <a:p>
            <a:r>
              <a:rPr lang="en-US" sz="1250" b="1" dirty="0">
                <a:latin typeface="Gadugi" panose="020B0502040204020203" pitchFamily="34" charset="0"/>
                <a:ea typeface="Gadugi" panose="020B0502040204020203" pitchFamily="34" charset="0"/>
              </a:rPr>
              <a:t> </a:t>
            </a:r>
            <a:endParaRPr lang="en-US" sz="1250" dirty="0">
              <a:latin typeface="Gadugi" panose="020B0502040204020203" pitchFamily="34" charset="0"/>
              <a:ea typeface="Gadugi" panose="020B0502040204020203" pitchFamily="34" charset="0"/>
            </a:endParaRPr>
          </a:p>
          <a:p>
            <a:r>
              <a:rPr lang="en-US" sz="1250" dirty="0">
                <a:latin typeface="Gadugi" panose="020B0502040204020203" pitchFamily="34" charset="0"/>
                <a:ea typeface="Gadugi" panose="020B0502040204020203" pitchFamily="34" charset="0"/>
              </a:rPr>
              <a:t>We are excited to launch our new online ordering program.  Welcome to Cafzone.ca</a:t>
            </a:r>
          </a:p>
          <a:p>
            <a:pPr marL="171450" lvl="0" indent="-171450">
              <a:buFont typeface="Arial" panose="020B0604020202020204" pitchFamily="34" charset="0"/>
              <a:buChar char="•"/>
            </a:pPr>
            <a:r>
              <a:rPr lang="en-US" sz="1250" b="1" dirty="0">
                <a:latin typeface="Gadugi" panose="020B0502040204020203" pitchFamily="34" charset="0"/>
                <a:ea typeface="Gadugi" panose="020B0502040204020203" pitchFamily="34" charset="0"/>
              </a:rPr>
              <a:t>Pre-purchase Online</a:t>
            </a:r>
            <a:r>
              <a:rPr lang="en-US" sz="1250" dirty="0">
                <a:latin typeface="Gadugi" panose="020B0502040204020203" pitchFamily="34" charset="0"/>
                <a:ea typeface="Gadugi" panose="020B0502040204020203" pitchFamily="34" charset="0"/>
              </a:rPr>
              <a:t> – </a:t>
            </a:r>
            <a:r>
              <a:rPr lang="en-US" sz="1250" dirty="0" err="1">
                <a:latin typeface="Gadugi" panose="020B0502040204020203" pitchFamily="34" charset="0"/>
                <a:ea typeface="Gadugi" panose="020B0502040204020203" pitchFamily="34" charset="0"/>
              </a:rPr>
              <a:t>Caf</a:t>
            </a:r>
            <a:r>
              <a:rPr lang="en-US" sz="1250" dirty="0">
                <a:latin typeface="Gadugi" panose="020B0502040204020203" pitchFamily="34" charset="0"/>
                <a:ea typeface="Gadugi" panose="020B0502040204020203" pitchFamily="34" charset="0"/>
              </a:rPr>
              <a:t> Zone is a convenient online ordering system designed to make your mornings easier by making payments online.  No need to send cash or </a:t>
            </a:r>
            <a:r>
              <a:rPr lang="en-US" sz="1250" dirty="0" err="1">
                <a:latin typeface="Gadugi" panose="020B0502040204020203" pitchFamily="34" charset="0"/>
                <a:ea typeface="Gadugi" panose="020B0502040204020203" pitchFamily="34" charset="0"/>
              </a:rPr>
              <a:t>cheques</a:t>
            </a:r>
            <a:r>
              <a:rPr lang="en-US" sz="1250" dirty="0">
                <a:latin typeface="Gadugi" panose="020B0502040204020203" pitchFamily="34" charset="0"/>
                <a:ea typeface="Gadugi" panose="020B0502040204020203" pitchFamily="34" charset="0"/>
              </a:rPr>
              <a:t> with your child anymore.  Now you can choose your child’s meal up to two months in advance and pay conveniently online by visiting: </a:t>
            </a:r>
            <a:r>
              <a:rPr lang="en-US" sz="1250" u="sng" dirty="0">
                <a:latin typeface="Gadugi" panose="020B0502040204020203" pitchFamily="34" charset="0"/>
                <a:ea typeface="Gadugi" panose="020B0502040204020203" pitchFamily="34" charset="0"/>
                <a:hlinkClick r:id="rId8"/>
              </a:rPr>
              <a:t>www.CafZone.ca</a:t>
            </a:r>
            <a:endParaRPr lang="en-US" sz="1250" dirty="0">
              <a:latin typeface="Gadugi" panose="020B0502040204020203" pitchFamily="34" charset="0"/>
              <a:ea typeface="Gadugi" panose="020B0502040204020203" pitchFamily="34" charset="0"/>
            </a:endParaRPr>
          </a:p>
          <a:p>
            <a:pPr marL="628650" lvl="1" indent="-171450">
              <a:buFont typeface="Arial" panose="020B0604020202020204" pitchFamily="34" charset="0"/>
              <a:buChar char="•"/>
            </a:pPr>
            <a:r>
              <a:rPr lang="en-US" sz="1250" dirty="0">
                <a:latin typeface="Gadugi" panose="020B0502040204020203" pitchFamily="34" charset="0"/>
                <a:ea typeface="Gadugi" panose="020B0502040204020203" pitchFamily="34" charset="0"/>
              </a:rPr>
              <a:t>Select your meal options at home on a computer, tablet or your phone.  Simply create a profile for each child and you can peruse through options at your leisure.</a:t>
            </a:r>
          </a:p>
          <a:p>
            <a:pPr marL="628650" lvl="1" indent="-171450">
              <a:buFont typeface="Arial" panose="020B0604020202020204" pitchFamily="34" charset="0"/>
              <a:buChar char="•"/>
            </a:pPr>
            <a:r>
              <a:rPr lang="en-US" sz="1250" dirty="0">
                <a:latin typeface="Gadugi" panose="020B0502040204020203" pitchFamily="34" charset="0"/>
                <a:ea typeface="Gadugi" panose="020B0502040204020203" pitchFamily="34" charset="0"/>
              </a:rPr>
              <a:t>In the event that a meal was pre-purchased for a day your child may be absent you can submit a credit request up until 9am on that date to receive a credit to your account. You can submit through the website with our Contact Us/Credit Request section.</a:t>
            </a:r>
          </a:p>
          <a:p>
            <a:r>
              <a:rPr lang="en-US" sz="1250" dirty="0">
                <a:latin typeface="Gadugi" panose="020B0502040204020203" pitchFamily="34" charset="0"/>
                <a:ea typeface="Gadugi" panose="020B0502040204020203" pitchFamily="34" charset="0"/>
              </a:rPr>
              <a:t> </a:t>
            </a:r>
          </a:p>
          <a:p>
            <a:pPr>
              <a:lnSpc>
                <a:spcPct val="150000"/>
              </a:lnSpc>
            </a:pPr>
            <a:r>
              <a:rPr lang="en-US" sz="1250" i="1" dirty="0">
                <a:latin typeface="Gadugi" panose="020B0502040204020203" pitchFamily="34" charset="0"/>
                <a:ea typeface="Gadugi" panose="020B0502040204020203" pitchFamily="34" charset="0"/>
              </a:rPr>
              <a:t>Ordering is Easy!</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Create an account on CafZone.ca and add each child’s profile with their school &amp; grade</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By selecting this button&gt;				   you will be able to select your dates and meal choices</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Add orders for one or multiple children and proceed to Check Out</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You will receive a confirmation email of your order</a:t>
            </a:r>
          </a:p>
          <a:p>
            <a:pPr marL="342900" indent="-342900">
              <a:buAutoNum type="arabicParenR"/>
            </a:pPr>
            <a:endParaRPr lang="en-US" sz="1250" dirty="0">
              <a:latin typeface="Gadugi" panose="020B0502040204020203" pitchFamily="34" charset="0"/>
              <a:ea typeface="Gadugi" panose="020B0502040204020203" pitchFamily="34" charset="0"/>
            </a:endParaRPr>
          </a:p>
          <a:p>
            <a:r>
              <a:rPr lang="en-US" sz="1250" dirty="0">
                <a:latin typeface="Gadugi" panose="020B0502040204020203" pitchFamily="34" charset="0"/>
                <a:ea typeface="Gadugi" panose="020B0502040204020203" pitchFamily="34" charset="0"/>
              </a:rPr>
              <a:t>Included with this letter are this month’s menu and school year price list.</a:t>
            </a:r>
          </a:p>
          <a:p>
            <a:r>
              <a:rPr lang="en-US" sz="100" dirty="0">
                <a:latin typeface="Gadugi" panose="020B0502040204020203" pitchFamily="34" charset="0"/>
                <a:ea typeface="Gadugi" panose="020B0502040204020203" pitchFamily="34" charset="0"/>
              </a:rPr>
              <a:t> </a:t>
            </a:r>
          </a:p>
          <a:p>
            <a:r>
              <a:rPr lang="en-US" sz="1250" dirty="0">
                <a:latin typeface="Gadugi" panose="020B0502040204020203" pitchFamily="34" charset="0"/>
                <a:ea typeface="Gadugi" panose="020B0502040204020203" pitchFamily="34" charset="0"/>
              </a:rPr>
              <a:t>Thank you for your support and we look forward to serving you. </a:t>
            </a:r>
          </a:p>
          <a:p>
            <a:r>
              <a:rPr lang="en-US" sz="400" dirty="0">
                <a:latin typeface="Gadugi" panose="020B0502040204020203" pitchFamily="34" charset="0"/>
                <a:ea typeface="Gadugi" panose="020B0502040204020203" pitchFamily="34" charset="0"/>
              </a:rPr>
              <a:t> </a:t>
            </a:r>
            <a:endParaRPr lang="en-US" sz="1250" dirty="0">
              <a:latin typeface="Gadugi" panose="020B0502040204020203" pitchFamily="34" charset="0"/>
              <a:ea typeface="Gadugi" panose="020B0502040204020203" pitchFamily="34" charset="0"/>
            </a:endParaRPr>
          </a:p>
        </p:txBody>
      </p:sp>
      <p:pic>
        <p:nvPicPr>
          <p:cNvPr id="3" name="Picture 2"/>
          <p:cNvPicPr>
            <a:picLocks noChangeAspect="1"/>
          </p:cNvPicPr>
          <p:nvPr/>
        </p:nvPicPr>
        <p:blipFill rotWithShape="1">
          <a:blip r:embed="rId9"/>
          <a:srcRect l="16071" t="38502" r="66786" b="55923"/>
          <a:stretch/>
        </p:blipFill>
        <p:spPr>
          <a:xfrm>
            <a:off x="2237015" y="5301340"/>
            <a:ext cx="1518556" cy="379639"/>
          </a:xfrm>
          <a:prstGeom prst="rect">
            <a:avLst/>
          </a:prstGeom>
        </p:spPr>
      </p:pic>
    </p:spTree>
    <p:extLst>
      <p:ext uri="{BB962C8B-B14F-4D97-AF65-F5344CB8AC3E}">
        <p14:creationId xmlns:p14="http://schemas.microsoft.com/office/powerpoint/2010/main" val="97426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Cafeteria</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347C84E9D2BBDB4086DA8147E39AEDE6" ma:contentTypeVersion="9" ma:contentTypeDescription="" ma:contentTypeScope="" ma:versionID="a77ad96d306a941edb0098a2f62aa53b">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4cc6403f1885bf9118ffb46d1ebf166c"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nillable="true" ma:displayName="Document Form" ma:default="No" ma:description="Is this a form?" ma:format="Dropdown" ma:internalName="DocumentForm" ma:readOnly="false">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7C631-F11F-4169-9C8C-B9BA8FAF9942}"/>
</file>

<file path=customXml/itemProps2.xml><?xml version="1.0" encoding="utf-8"?>
<ds:datastoreItem xmlns:ds="http://schemas.openxmlformats.org/officeDocument/2006/customXml" ds:itemID="{61095801-0C8E-4A6D-8C89-101F7895EFAB}"/>
</file>

<file path=customXml/itemProps3.xml><?xml version="1.0" encoding="utf-8"?>
<ds:datastoreItem xmlns:ds="http://schemas.openxmlformats.org/officeDocument/2006/customXml" ds:itemID="{8195AF90-EFDF-4646-BC13-52516BE77FA8}"/>
</file>

<file path=docProps/app.xml><?xml version="1.0" encoding="utf-8"?>
<Properties xmlns="http://schemas.openxmlformats.org/officeDocument/2006/extended-properties" xmlns:vt="http://schemas.openxmlformats.org/officeDocument/2006/docPropsVTypes">
  <Template>Office Theme</Template>
  <TotalTime>187</TotalTime>
  <Words>323</Words>
  <Application>Microsoft Office PowerPoint</Application>
  <PresentationFormat>Letter Paper (8.5x11 in)</PresentationFormat>
  <Paragraphs>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Compass Group North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Meaghan</dc:creator>
  <cp:lastModifiedBy>Stewart, Tracy    (ASD-W)</cp:lastModifiedBy>
  <cp:revision>10</cp:revision>
  <cp:lastPrinted>2019-08-29T16:01:35Z</cp:lastPrinted>
  <dcterms:created xsi:type="dcterms:W3CDTF">2019-08-29T13:57:15Z</dcterms:created>
  <dcterms:modified xsi:type="dcterms:W3CDTF">2020-09-17T11:46:28Z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0x010100F2A1E1E4D320C749A22EC3F91FD053D600347C84E9D2BBDB4086DA8147E39AEDE6</vt:lpwstr>
  </property>
</Properties>
</file>